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72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19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1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8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2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1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7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4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1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7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6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38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5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7/12/22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599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C0BCA8-B9D5-4F84-B063-ABE683EE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Подключенные линии связи и точки кадров">
            <a:extLst>
              <a:ext uri="{FF2B5EF4-FFF2-40B4-BE49-F238E27FC236}">
                <a16:creationId xmlns:a16="http://schemas.microsoft.com/office/drawing/2014/main" id="{0670906D-D1DA-6A75-3EE0-599A57F65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46" b="4185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48D7B7-CAFA-4089-A365-6371A76FE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144236 w 12192000"/>
              <a:gd name="connsiteY0" fmla="*/ 859953 h 6858000"/>
              <a:gd name="connsiteX1" fmla="*/ 954990 w 12192000"/>
              <a:gd name="connsiteY1" fmla="*/ 3049201 h 6858000"/>
              <a:gd name="connsiteX2" fmla="*/ 954990 w 12192000"/>
              <a:gd name="connsiteY2" fmla="*/ 3317710 h 6858000"/>
              <a:gd name="connsiteX3" fmla="*/ 954990 w 12192000"/>
              <a:gd name="connsiteY3" fmla="*/ 6057900 h 6858000"/>
              <a:gd name="connsiteX4" fmla="*/ 5334000 w 12192000"/>
              <a:gd name="connsiteY4" fmla="*/ 6057900 h 6858000"/>
              <a:gd name="connsiteX5" fmla="*/ 5334000 w 12192000"/>
              <a:gd name="connsiteY5" fmla="*/ 3049201 h 6858000"/>
              <a:gd name="connsiteX6" fmla="*/ 3144755 w 12192000"/>
              <a:gd name="connsiteY6" fmla="*/ 859953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3144236" y="859953"/>
                </a:moveTo>
                <a:cubicBezTo>
                  <a:pt x="1935127" y="859953"/>
                  <a:pt x="954990" y="1840119"/>
                  <a:pt x="954990" y="3049201"/>
                </a:cubicBezTo>
                <a:lnTo>
                  <a:pt x="954990" y="3317710"/>
                </a:lnTo>
                <a:lnTo>
                  <a:pt x="954990" y="6057900"/>
                </a:lnTo>
                <a:lnTo>
                  <a:pt x="5334000" y="6057900"/>
                </a:lnTo>
                <a:lnTo>
                  <a:pt x="5334000" y="3049201"/>
                </a:lnTo>
                <a:cubicBezTo>
                  <a:pt x="5334000" y="1840119"/>
                  <a:pt x="4353860" y="859953"/>
                  <a:pt x="3144755" y="85995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D15B8-8574-0C2C-3957-0A7EA710F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5663" y="1161232"/>
            <a:ext cx="5004176" cy="2485479"/>
          </a:xfrm>
        </p:spPr>
        <p:txBody>
          <a:bodyPr anchor="b">
            <a:normAutofit/>
          </a:bodyPr>
          <a:lstStyle/>
          <a:p>
            <a:r>
              <a:rPr lang="ru-RU" b="1" dirty="0"/>
              <a:t>Подготовка по области аттестации А.1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718D73-E781-2E03-52B6-D2C96A15A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3004" y="4993240"/>
            <a:ext cx="3694048" cy="1137107"/>
          </a:xfrm>
        </p:spPr>
        <p:txBody>
          <a:bodyPr anchor="b">
            <a:normAutofit fontScale="62500" lnSpcReduction="20000"/>
          </a:bodyPr>
          <a:lstStyle/>
          <a:p>
            <a:r>
              <a:rPr lang="ru-RU" dirty="0"/>
              <a:t>Тема 1. Российское законодательство в области промышленной безопасности</a:t>
            </a:r>
          </a:p>
          <a:p>
            <a:br>
              <a:rPr lang="ru-RU" dirty="0"/>
            </a:br>
            <a:endParaRPr lang="ru-RU" dirty="0"/>
          </a:p>
          <a:p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76E355-DC49-4AFB-88DE-62B854B9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9851" y="4003443"/>
            <a:ext cx="0" cy="2054457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281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61B5A-BE36-4DE4-9040-C1544A3D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9C9043-8B90-6473-102D-94D0AF992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Обоснование безопасности нужно если есть отступление от правил.</a:t>
            </a:r>
          </a:p>
          <a:p>
            <a:r>
              <a:rPr lang="ru-RU" dirty="0"/>
              <a:t>Обоснование безопасности – подлежит экспертизе ПБ.</a:t>
            </a:r>
          </a:p>
          <a:p>
            <a:r>
              <a:rPr lang="ru-RU" dirty="0"/>
              <a:t>В течении 10 раб. дней со дня получении экспертизы ПБ нужно направить обоснование в РТН.</a:t>
            </a:r>
          </a:p>
        </p:txBody>
      </p:sp>
    </p:spTree>
    <p:extLst>
      <p:ext uri="{BB962C8B-B14F-4D97-AF65-F5344CB8AC3E}">
        <p14:creationId xmlns:p14="http://schemas.microsoft.com/office/powerpoint/2010/main" val="239006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2728688-E136-3AB9-DC64-3C3E8ADE9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502" y="939036"/>
            <a:ext cx="11244996" cy="4979927"/>
          </a:xfrm>
        </p:spPr>
      </p:pic>
    </p:spTree>
    <p:extLst>
      <p:ext uri="{BB962C8B-B14F-4D97-AF65-F5344CB8AC3E}">
        <p14:creationId xmlns:p14="http://schemas.microsoft.com/office/powerpoint/2010/main" val="181291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20CC9-D315-CC97-40C8-5E2FB73B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5213D-E33F-7E6B-0E5E-8723C0EE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Должностные лица РТН лицензии не выдают!</a:t>
            </a:r>
          </a:p>
          <a:p>
            <a:r>
              <a:rPr lang="ru-RU" dirty="0"/>
              <a:t>Если президент или правительство РФ предоставит право, то иные могут выполнять надзор.</a:t>
            </a:r>
          </a:p>
        </p:txBody>
      </p:sp>
    </p:spTree>
    <p:extLst>
      <p:ext uri="{BB962C8B-B14F-4D97-AF65-F5344CB8AC3E}">
        <p14:creationId xmlns:p14="http://schemas.microsoft.com/office/powerpoint/2010/main" val="104697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A80A1E2-C15A-10EF-18D6-4F68750CD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06" y="444500"/>
            <a:ext cx="11606388" cy="5969000"/>
          </a:xfrm>
        </p:spPr>
      </p:pic>
    </p:spTree>
    <p:extLst>
      <p:ext uri="{BB962C8B-B14F-4D97-AF65-F5344CB8AC3E}">
        <p14:creationId xmlns:p14="http://schemas.microsoft.com/office/powerpoint/2010/main" val="403218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A198C-9655-28C7-85CF-54AB29E0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E4F861-EA33-4CFD-6B66-CC3891B1B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Должностные лица РТН привлекают к ответственности при осуществлении гос. надзора.</a:t>
            </a:r>
          </a:p>
        </p:txBody>
      </p:sp>
    </p:spTree>
    <p:extLst>
      <p:ext uri="{BB962C8B-B14F-4D97-AF65-F5344CB8AC3E}">
        <p14:creationId xmlns:p14="http://schemas.microsoft.com/office/powerpoint/2010/main" val="60970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9CFAF4D-88CA-A31D-5EDC-220AC997A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95" y="129210"/>
            <a:ext cx="11459817" cy="5697710"/>
          </a:xfrm>
        </p:spPr>
      </p:pic>
    </p:spTree>
    <p:extLst>
      <p:ext uri="{BB962C8B-B14F-4D97-AF65-F5344CB8AC3E}">
        <p14:creationId xmlns:p14="http://schemas.microsoft.com/office/powerpoint/2010/main" val="424652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C5B7B-F634-BB1D-9252-812EF95EB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2A5A8F-4997-E8C0-254A-28447561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Пром</a:t>
            </a:r>
            <a:r>
              <a:rPr lang="ru-RU" dirty="0"/>
              <a:t>. безопасность - защищенность</a:t>
            </a:r>
          </a:p>
          <a:p>
            <a:r>
              <a:rPr lang="ru-RU" dirty="0"/>
              <a:t>Авария – это разрушение</a:t>
            </a:r>
          </a:p>
          <a:p>
            <a:r>
              <a:rPr lang="ru-RU" dirty="0"/>
              <a:t>Инцидент – это отказ</a:t>
            </a:r>
          </a:p>
          <a:p>
            <a:r>
              <a:rPr lang="ru-RU" dirty="0"/>
              <a:t>Обоснование безопасности – </a:t>
            </a:r>
            <a:r>
              <a:rPr lang="ru-RU" sz="1800" i="1" dirty="0"/>
              <a:t>оценка риска аварии</a:t>
            </a:r>
            <a:r>
              <a:rPr lang="ru-RU" sz="1800" dirty="0"/>
              <a:t>, </a:t>
            </a:r>
          </a:p>
          <a:p>
            <a:pPr lvl="1"/>
            <a:r>
              <a:rPr lang="ru-RU" dirty="0"/>
              <a:t>				условия безопасности,</a:t>
            </a:r>
          </a:p>
          <a:p>
            <a:pPr lvl="1"/>
            <a:r>
              <a:rPr lang="ru-RU" dirty="0"/>
              <a:t>				требования к эксплуатации, кап. ремонту, консервации…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27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FD1F163-899D-92FD-C717-8285BF428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799" y="1567543"/>
            <a:ext cx="11292401" cy="4585671"/>
          </a:xfrm>
        </p:spPr>
      </p:pic>
    </p:spTree>
    <p:extLst>
      <p:ext uri="{BB962C8B-B14F-4D97-AF65-F5344CB8AC3E}">
        <p14:creationId xmlns:p14="http://schemas.microsoft.com/office/powerpoint/2010/main" val="220097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7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7229F666-8C72-465C-A1A8-D28703FD2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16C6D-9C6C-9CFD-F68B-919A3787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168" y="2227700"/>
            <a:ext cx="8103664" cy="1256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Кратко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C685D2-2910-1244-D12A-722A8E5E1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0" y="3604225"/>
            <a:ext cx="7391400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500" cap="all" spc="300"/>
              <a:t>116 ФЗ распространяется на все организации где есть юрисдикция РФ.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54A6E69C-E9CC-4AD4-838D-2835683A6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2" idx="0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9096"/>
            <a:ext cx="0" cy="2178604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6B9EBB-1334-4040-BCF7-51F44CBFA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14362"/>
            <a:ext cx="0" cy="2143638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9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6CD7F5-247D-FD83-7B6A-4A3AFA7E2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02" y="1679510"/>
            <a:ext cx="11838595" cy="3210201"/>
          </a:xfrm>
        </p:spPr>
      </p:pic>
    </p:spTree>
    <p:extLst>
      <p:ext uri="{BB962C8B-B14F-4D97-AF65-F5344CB8AC3E}">
        <p14:creationId xmlns:p14="http://schemas.microsoft.com/office/powerpoint/2010/main" val="47595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3CC8D7E-D665-3BDF-F1EB-D5FE34C29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35" y="167951"/>
            <a:ext cx="12327113" cy="5615685"/>
          </a:xfrm>
        </p:spPr>
      </p:pic>
    </p:spTree>
    <p:extLst>
      <p:ext uri="{BB962C8B-B14F-4D97-AF65-F5344CB8AC3E}">
        <p14:creationId xmlns:p14="http://schemas.microsoft.com/office/powerpoint/2010/main" val="88170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F1A03-656B-9854-F8E1-E24582BC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A6349-E03B-9920-354E-D68C2FACC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Критерии опасности указаны в ФЗ «О </a:t>
            </a:r>
            <a:r>
              <a:rPr lang="ru-RU" dirty="0" err="1"/>
              <a:t>пром</a:t>
            </a:r>
            <a:r>
              <a:rPr lang="ru-RU" dirty="0"/>
              <a:t>. безопасности ОПО»</a:t>
            </a:r>
          </a:p>
          <a:p>
            <a:r>
              <a:rPr lang="en-US" dirty="0"/>
              <a:t>I </a:t>
            </a:r>
            <a:r>
              <a:rPr lang="ru-RU" dirty="0"/>
              <a:t>класс - объекты чрезвычайной опасности, далее по нисходящей</a:t>
            </a:r>
          </a:p>
        </p:txBody>
      </p:sp>
    </p:spTree>
    <p:extLst>
      <p:ext uri="{BB962C8B-B14F-4D97-AF65-F5344CB8AC3E}">
        <p14:creationId xmlns:p14="http://schemas.microsoft.com/office/powerpoint/2010/main" val="197831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C012222-65D0-260B-BBFE-9AD49E042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933" y="242597"/>
            <a:ext cx="11784133" cy="5686312"/>
          </a:xfrm>
        </p:spPr>
      </p:pic>
    </p:spTree>
    <p:extLst>
      <p:ext uri="{BB962C8B-B14F-4D97-AF65-F5344CB8AC3E}">
        <p14:creationId xmlns:p14="http://schemas.microsoft.com/office/powerpoint/2010/main" val="4024221364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AnalogousFromDarkSeedLeftStep">
      <a:dk1>
        <a:srgbClr val="000000"/>
      </a:dk1>
      <a:lt1>
        <a:srgbClr val="FFFFFF"/>
      </a:lt1>
      <a:dk2>
        <a:srgbClr val="242C41"/>
      </a:dk2>
      <a:lt2>
        <a:srgbClr val="E2E8E2"/>
      </a:lt2>
      <a:accent1>
        <a:srgbClr val="C24DC3"/>
      </a:accent1>
      <a:accent2>
        <a:srgbClr val="7E3BB1"/>
      </a:accent2>
      <a:accent3>
        <a:srgbClr val="5F4DC3"/>
      </a:accent3>
      <a:accent4>
        <a:srgbClr val="3B5AB1"/>
      </a:accent4>
      <a:accent5>
        <a:srgbClr val="4D9DC3"/>
      </a:accent5>
      <a:accent6>
        <a:srgbClr val="3BB1A6"/>
      </a:accent6>
      <a:hlink>
        <a:srgbClr val="3F81BF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163</Words>
  <Application>Microsoft Macintosh PowerPoint</Application>
  <PresentationFormat>Широкоэкранный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Georgia Pro Light</vt:lpstr>
      <vt:lpstr>VaultVTI</vt:lpstr>
      <vt:lpstr>Подготовка по области аттестации А.1</vt:lpstr>
      <vt:lpstr>Презентация PowerPoint</vt:lpstr>
      <vt:lpstr>Кратко</vt:lpstr>
      <vt:lpstr>Презентация PowerPoint</vt:lpstr>
      <vt:lpstr>Кратко</vt:lpstr>
      <vt:lpstr>Презентация PowerPoint</vt:lpstr>
      <vt:lpstr>Презентация PowerPoint</vt:lpstr>
      <vt:lpstr>Кратко</vt:lpstr>
      <vt:lpstr>Презентация PowerPoint</vt:lpstr>
      <vt:lpstr>Кратко</vt:lpstr>
      <vt:lpstr>Презентация PowerPoint</vt:lpstr>
      <vt:lpstr>Кратко</vt:lpstr>
      <vt:lpstr>Презентация PowerPoint</vt:lpstr>
      <vt:lpstr>Кратко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по области аттестации А.1</dc:title>
  <dc:creator>Андрей Артюшкин</dc:creator>
  <cp:lastModifiedBy>Андрей Артюшкин</cp:lastModifiedBy>
  <cp:revision>4</cp:revision>
  <dcterms:created xsi:type="dcterms:W3CDTF">2022-07-07T02:02:30Z</dcterms:created>
  <dcterms:modified xsi:type="dcterms:W3CDTF">2022-07-12T02:37:35Z</dcterms:modified>
</cp:coreProperties>
</file>